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s/comment1.xml" ContentType="application/vnd.openxmlformats-officedocument.presentationml.comments+xml"/>
  <Override PartName="/ppt/slides/slide30.xml" ContentType="application/vnd.openxmlformats-officedocument.presentationml.slide+xml"/>
  <Override PartName="/ppt/comments/comment2.xml" ContentType="application/vnd.openxmlformats-officedocument.presentationml.comments+xml"/>
  <Override PartName="/ppt/slides/slide31.xml" ContentType="application/vnd.openxmlformats-officedocument.presentationml.slide+xml"/>
  <Override PartName="/ppt/comments/comment3.xml" ContentType="application/vnd.openxmlformats-officedocument.presentationml.comments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s/comment4.xml" ContentType="application/vnd.openxmlformats-officedocument.presentationml.comments+xml"/>
  <Override PartName="/ppt/slides/slide34.xml" ContentType="application/vnd.openxmlformats-officedocument.presentationml.slide+xml"/>
  <Override PartName="/ppt/comments/comment5.xml" ContentType="application/vnd.openxmlformats-officedocument.presentationml.comments+xml"/>
  <Override PartName="/ppt/slides/slide35.xml" ContentType="application/vnd.openxmlformats-officedocument.presentationml.slide+xml"/>
  <Override PartName="/ppt/comments/comment6.xml" ContentType="application/vnd.openxmlformats-officedocument.presentationml.comments+xml"/>
  <Override PartName="/ppt/slides/slide36.xml" ContentType="application/vnd.openxmlformats-officedocument.presentationml.slide+xml"/>
  <Override PartName="/ppt/comments/comment7.xml" ContentType="application/vnd.openxmlformats-officedocument.presentationml.comments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8"/>
    <p:sldId id="286" r:id="rId40"/>
    <p:sldId id="287" r:id="rId42"/>
    <p:sldId id="288" r:id="rId43"/>
    <p:sldId id="289" r:id="rId45"/>
    <p:sldId id="290" r:id="rId47"/>
    <p:sldId id="291" r:id="rId49"/>
    <p:sldId id="292" r:id="rId51"/>
    <p:sldId id="293" r:id="rId52"/>
    <p:sldId id="294" r:id="rId5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박준혁" initials="박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comments" Target="comments/comment1.xml"/><Relationship Id="rId38" Type="http://schemas.openxmlformats.org/officeDocument/2006/relationships/slide" Target="slides/slide30.xml"/><Relationship Id="rId39" Type="http://schemas.openxmlformats.org/officeDocument/2006/relationships/comments" Target="comments/comment2.xml"/><Relationship Id="rId40" Type="http://schemas.openxmlformats.org/officeDocument/2006/relationships/slide" Target="slides/slide31.xml"/><Relationship Id="rId41" Type="http://schemas.openxmlformats.org/officeDocument/2006/relationships/comments" Target="comments/comment3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comments" Target="comments/comment4.xml"/><Relationship Id="rId45" Type="http://schemas.openxmlformats.org/officeDocument/2006/relationships/slide" Target="slides/slide34.xml"/><Relationship Id="rId46" Type="http://schemas.openxmlformats.org/officeDocument/2006/relationships/comments" Target="comments/comment5.xml"/><Relationship Id="rId47" Type="http://schemas.openxmlformats.org/officeDocument/2006/relationships/slide" Target="slides/slide35.xml"/><Relationship Id="rId48" Type="http://schemas.openxmlformats.org/officeDocument/2006/relationships/comments" Target="comments/comment6.xml"/><Relationship Id="rId49" Type="http://schemas.openxmlformats.org/officeDocument/2006/relationships/slide" Target="slides/slide36.xml"/><Relationship Id="rId50" Type="http://schemas.openxmlformats.org/officeDocument/2006/relationships/comments" Target="comments/comment7.xml"/><Relationship Id="rId51" Type="http://schemas.openxmlformats.org/officeDocument/2006/relationships/slide" Target="slides/slide37.xml"/><Relationship Id="rId52" Type="http://schemas.openxmlformats.org/officeDocument/2006/relationships/slide" Target="slides/slide38.xml"/><Relationship Id="rId53" Type="http://schemas.openxmlformats.org/officeDocument/2006/relationships/slide" Target="slides/slide39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6-03T18:41:28.180" idx="1">
    <p:pos x="10636" y="5172"/>
    <p:text>https://www.chosun.com/politics/election2025/2025/05/04/E4COEQT7RJACFGJQYUWW24C2VQ/?utm_source=bigkinds&amp;utm_medium=original&amp;utm_campaign=news
https://www.khan.co.kr/article/202505042101025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6-03T18:42:39.225" idx="2">
    <p:pos x="11054" y="1718"/>
    <p:text>https://www.khan.co.kr/article/202505042108015
https://www.chosun.com/opinion/editorial/2025/03/04/
FDGMAVOH4FCJ7BPR7T6YTB5AYQ/?utm_source=bigkinds&amp;utm_medium=original&amp;utm_campaign=news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6-03T18:47:51.959" idx="3">
    <p:pos x="9313" y="5891"/>
    <p:text>https://www.khan.co.kr/article/202504032114015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6-03T19:05:41.539" idx="4">
    <p:pos x="9847" y="1808"/>
    <p:text>https://www.khan.co.kr/article/202505042101025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6-03T19:03:48.917" idx="5">
    <p:pos x="9801" y="1901"/>
    <p:text>https://www.khan.co.kr/article/202505042108015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6-03T19:06:24.862" idx="6">
    <p:pos x="10636" y="5961"/>
    <p:text>https://www.khan.co.kr/article/202504032114015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6-03T19:06:24.862" idx="7">
    <p:pos x="10636" y="5961"/>
    <p:text>https://www.khan.co.kr/article/202504032114015
https://www.dt.co.kr/contents.html?article_no=2025060302109958820001&amp;ref=jeadan
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본문 첫 번째 줄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00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b="1" sz="3400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b="1" sz="3400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b="1" sz="3400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b="1" sz="3400"/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본문 첫 번째 줄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09" name="본문 첫 번째 줄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의제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본문 첫 번째 줄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의제 주제</a:t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사실 정보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본문 첫 번째 줄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속성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본문 첫 번째 줄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“멋진 인용구”</a:t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볶음밥과 삶은 계란을 넣은 샐러드 그릇과 젓가락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연어 어묵, 샐러드, 후무스가 든 그릇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6" name="파슬리 버터, 구운 헤이즐넛, 파르메산 치즈를 올린 파파르델레 파스타 그릇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볶음밥과 삶은 계란을 넣은 샐러드 그릇과 젓가락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본문 첫 번째 줄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00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b="1" sz="3400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b="1" sz="3400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b="1" sz="3400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b="1" sz="3400"/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본문 첫 번째 줄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본문 첫 번째 줄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본문 첫 번째 줄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본문 첫 번째 줄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본문 첫 번째 줄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62" name="파슬리 버터, 구운 헤이즐넛, 파르메산 치즈를 올린 파파르델레 파스타 그릇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본문 첫 번째 줄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본문 첫 번째 줄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7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본문 첫 번째 줄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본문 첫 번째 줄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8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736600" marR="0" indent="-736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346200" marR="0" indent="-736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55800" marR="0" indent="-736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65400" marR="0" indent="-736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736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784600" marR="0" indent="-736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394200" marR="0" indent="-736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03800" marR="0" indent="-736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613400" marR="0" indent="-736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jakefrcse-frenchsemantics-appvisualizationstreamlit-app-yofu3l.streamlit.app" TargetMode="Externa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5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eai.or.kr/new/ko/pub/view.asp?intSeq=22687&amp;board=kor_issuebriefing&amp;keyword_option=kor_workingpaper&amp;keyword=kor_special&amp;more=kor_multimedia" TargetMode="External"/><Relationship Id="rId3" Type="http://schemas.openxmlformats.org/officeDocument/2006/relationships/hyperlink" Target="" TargetMode="External"/><Relationship Id="rId4" Type="http://schemas.openxmlformats.org/officeDocument/2006/relationships/hyperlink" Target="https://stdict.korean.go.kr/" TargetMode="External"/><Relationship Id="rId5" Type="http://schemas.openxmlformats.org/officeDocument/2006/relationships/hyperlink" Target="https://opendict.korean.go.kr/" TargetMode="External"/><Relationship Id="rId6" Type="http://schemas.openxmlformats.org/officeDocument/2006/relationships/hyperlink" Target="https://ko.dict.naver.com/#/entry/koko/e1f801a7a31842339d212834c5d72507" TargetMode="External"/><Relationship Id="rId7" Type="http://schemas.openxmlformats.org/officeDocument/2006/relationships/hyperlink" Target="https://www.seoul.co.kr/news/newsView.php?id=20250603500011" TargetMode="External"/><Relationship Id="rId8" Type="http://schemas.openxmlformats.org/officeDocument/2006/relationships/hyperlink" Target="https://www.newspim.com/news/view/20250603000080" TargetMode="External"/><Relationship Id="rId9" Type="http://schemas.openxmlformats.org/officeDocument/2006/relationships/hyperlink" Target="https://www.kukinews.com/article/view/kuk202506030012" TargetMode="External"/><Relationship Id="rId10" Type="http://schemas.openxmlformats.org/officeDocument/2006/relationships/hyperlink" Target="https://www.dt.co.kr/contents.html?article_no=2025060302109958820001&amp;ref=jeadan" TargetMode="External"/><Relationship Id="rId11" Type="http://schemas.openxmlformats.org/officeDocument/2006/relationships/hyperlink" Target="https://www.bigkinds.or.kr/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JakeFRCSE/frenchSemantics/tree/main" TargetMode="External"/><Relationship Id="rId3" Type="http://schemas.openxmlformats.org/officeDocument/2006/relationships/image" Target="../media/image3.tif"/><Relationship Id="rId4" Type="http://schemas.openxmlformats.org/officeDocument/2006/relationships/hyperlink" Target="https://github.com/JakeFRCSE/frenchSemantics/blob/main/report/final_report/README.md" TargetMode="External"/><Relationship Id="rId5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202002164 불어불문학과 박준혁"/>
          <p:cNvSpPr txBox="1"/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202002164 불어불문학과 박준혁</a:t>
            </a:r>
          </a:p>
        </p:txBody>
      </p:sp>
      <p:sp>
        <p:nvSpPr>
          <p:cNvPr id="172" name="정치적 담화 속 “국민”의 의미 변화 양상 분석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 algn="ctr">
              <a:defRPr spc="-200" sz="10000"/>
            </a:lvl1pPr>
          </a:lstStyle>
          <a:p>
            <a:pPr/>
            <a:r>
              <a:t>정치적 담화 속 “국민”의 의미 변화 양상 분석</a:t>
            </a:r>
          </a:p>
        </p:txBody>
      </p:sp>
      <p:sp>
        <p:nvSpPr>
          <p:cNvPr id="173" name="정치적 판단 주체의 의미를 중심으로"/>
          <p:cNvSpPr txBox="1"/>
          <p:nvPr/>
        </p:nvSpPr>
        <p:spPr>
          <a:xfrm>
            <a:off x="1201342" y="7223190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정치적 판단 주체의 의미를 중심으로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3" name="search_word.png" descr="search_wo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1650" y="4636358"/>
            <a:ext cx="15760702" cy="748030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직사각형"/>
          <p:cNvSpPr/>
          <p:nvPr/>
        </p:nvSpPr>
        <p:spPr>
          <a:xfrm>
            <a:off x="6870017" y="8775514"/>
            <a:ext cx="766363" cy="416008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" name="문제점1: 윤리적, 법적 문제로 인한 크롤링 불가능 -&gt; 빅카인즈로 해결"/>
          <p:cNvSpPr txBox="1"/>
          <p:nvPr/>
        </p:nvSpPr>
        <p:spPr>
          <a:xfrm>
            <a:off x="1196235" y="3105941"/>
            <a:ext cx="20071005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문제점1: 윤리적, 법적 문제로 인한 크롤링 불가능 -&gt; 빅카인즈로 해결</a:t>
            </a:r>
          </a:p>
        </p:txBody>
      </p:sp>
      <p:sp>
        <p:nvSpPr>
          <p:cNvPr id="236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9" name="search_analyze.png" descr="search_analyz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5450" y="5087208"/>
            <a:ext cx="15913102" cy="6578602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문제점1: 윤리적, 법적 문제로 인한 크롤링 불가능 -&gt; 빅카인즈로 해결"/>
          <p:cNvSpPr txBox="1"/>
          <p:nvPr/>
        </p:nvSpPr>
        <p:spPr>
          <a:xfrm>
            <a:off x="1196235" y="3105941"/>
            <a:ext cx="20071005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문제점1: 윤리적, 법적 문제로 인한 크롤링 불가능 -&gt; 빅카인즈로 해결</a:t>
            </a:r>
          </a:p>
        </p:txBody>
      </p:sp>
      <p:sp>
        <p:nvSpPr>
          <p:cNvPr id="241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4" name="문제점1: 윤리적, 법적 문제로 인한 크롤링 불가능 -&gt; 빅카인즈로 해결"/>
          <p:cNvSpPr txBox="1"/>
          <p:nvPr/>
        </p:nvSpPr>
        <p:spPr>
          <a:xfrm>
            <a:off x="1196235" y="3105941"/>
            <a:ext cx="20071005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문제점1: 윤리적, 법적 문제로 인한 크롤링 불가능 -&gt; 빅카인즈로 해결</a:t>
            </a:r>
          </a:p>
        </p:txBody>
      </p:sp>
      <p:pic>
        <p:nvPicPr>
          <p:cNvPr id="245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418255"/>
            <a:ext cx="24384000" cy="859155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직사각형"/>
          <p:cNvSpPr/>
          <p:nvPr/>
        </p:nvSpPr>
        <p:spPr>
          <a:xfrm>
            <a:off x="21585293" y="11762589"/>
            <a:ext cx="2042869" cy="53312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7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0" name="문제점1: 윤리적, 법적 문제로 인한 크롤링 불가능 -&gt; 빅카인즈로 해결"/>
          <p:cNvSpPr txBox="1"/>
          <p:nvPr/>
        </p:nvSpPr>
        <p:spPr>
          <a:xfrm>
            <a:off x="1196235" y="3105941"/>
            <a:ext cx="20071005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문제점1: 윤리적, 법적 문제로 인한 크롤링 불가능 -&gt; 빅카인즈로 해결</a:t>
            </a:r>
          </a:p>
        </p:txBody>
      </p:sp>
      <p:pic>
        <p:nvPicPr>
          <p:cNvPr id="251" name="키워드.png" descr="키워ᄃ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9685" y="4968809"/>
            <a:ext cx="16544631" cy="681540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5" name="문제점1: 윤리적, 법적 문제로 인한 크롤링 불가능 -&gt; 빅카인즈로 해결"/>
          <p:cNvSpPr txBox="1"/>
          <p:nvPr/>
        </p:nvSpPr>
        <p:spPr>
          <a:xfrm>
            <a:off x="1196235" y="3105941"/>
            <a:ext cx="20071005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문제점1: 윤리적, 법적 문제로 인한 크롤링 불가능 -&gt; 빅카인즈로 해결</a:t>
            </a:r>
          </a:p>
        </p:txBody>
      </p:sp>
      <p:pic>
        <p:nvPicPr>
          <p:cNvPr id="256" name="keyword_method.png" descr="keyword_metho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1648" y="4636358"/>
            <a:ext cx="15760703" cy="7480302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직사각형"/>
          <p:cNvSpPr/>
          <p:nvPr/>
        </p:nvSpPr>
        <p:spPr>
          <a:xfrm>
            <a:off x="4653293" y="10111837"/>
            <a:ext cx="4841349" cy="544421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8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1" name="문제점2: 빅데이터 분석의 한계"/>
          <p:cNvSpPr txBox="1"/>
          <p:nvPr/>
        </p:nvSpPr>
        <p:spPr>
          <a:xfrm>
            <a:off x="1196235" y="3105941"/>
            <a:ext cx="8988858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문제점2: 빅데이터 분석의 한계</a:t>
            </a:r>
          </a:p>
        </p:txBody>
      </p:sp>
      <p:pic>
        <p:nvPicPr>
          <p:cNvPr id="262" name="cooc.png" descr="coo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0138" y="4720582"/>
            <a:ext cx="7696202" cy="744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tfidf.png" descr="tfid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0485" y="4655408"/>
            <a:ext cx="7696202" cy="7442202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7" name="문제점2: 빅데이터 분석의 한계 -&gt; 질적 분석으로 전환"/>
          <p:cNvSpPr txBox="1"/>
          <p:nvPr/>
        </p:nvSpPr>
        <p:spPr>
          <a:xfrm>
            <a:off x="1196235" y="3105941"/>
            <a:ext cx="8988858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문제점2: 빅데이터 분석의 한계</a:t>
            </a:r>
          </a:p>
        </p:txBody>
      </p:sp>
      <p:sp>
        <p:nvSpPr>
          <p:cNvPr id="268" name="사이트로 가기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11093195" y="12511398"/>
            <a:ext cx="2197609" cy="590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000" u="sng">
                <a:solidFill>
                  <a:srgbClr val="0969DA"/>
                </a:solidFill>
                <a:uFill>
                  <a:solidFill>
                    <a:srgbClr val="0969DA"/>
                  </a:solidFill>
                </a:uFill>
              </a:defRPr>
            </a:lvl1pPr>
          </a:lstStyle>
          <a:p>
            <a:pPr/>
            <a:r>
              <a:t>사이트로 가기</a:t>
            </a:r>
          </a:p>
        </p:txBody>
      </p:sp>
      <p:pic>
        <p:nvPicPr>
          <p:cNvPr id="269" name="newplot.png" descr="new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2493" y="4141511"/>
            <a:ext cx="9751963" cy="7878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newplot-2.png" descr="newplot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65454" y="4141511"/>
            <a:ext cx="9751965" cy="787860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4" name="스크린샷 2025-06-03 오후 3.49.33.png" descr="스크린샷 2025-06-03 오후 3.49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3212" y="4307444"/>
            <a:ext cx="13057575" cy="9383367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직사각형"/>
          <p:cNvSpPr/>
          <p:nvPr/>
        </p:nvSpPr>
        <p:spPr>
          <a:xfrm>
            <a:off x="6309009" y="4315788"/>
            <a:ext cx="437982" cy="145435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6" name="직사각형"/>
          <p:cNvSpPr/>
          <p:nvPr/>
        </p:nvSpPr>
        <p:spPr>
          <a:xfrm>
            <a:off x="17486160" y="4315788"/>
            <a:ext cx="437982" cy="145435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7" name="문제점2: 빅데이터 분석의 한계 -&gt; 질적 분석으로 전환"/>
          <p:cNvSpPr txBox="1"/>
          <p:nvPr/>
        </p:nvSpPr>
        <p:spPr>
          <a:xfrm>
            <a:off x="1196235" y="3105941"/>
            <a:ext cx="19866230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문제점2: 빅데이터 분석의 한계 -&gt; 양적 분석에서 질적 분석으로 전환</a:t>
            </a:r>
          </a:p>
        </p:txBody>
      </p:sp>
      <p:sp>
        <p:nvSpPr>
          <p:cNvPr id="278" name="‘국민’의 의미 변화 분석 방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1" name="문제점3: 정치적 성향에 따른 단순 분류 불가능"/>
          <p:cNvSpPr txBox="1"/>
          <p:nvPr/>
        </p:nvSpPr>
        <p:spPr>
          <a:xfrm>
            <a:off x="1196236" y="3105941"/>
            <a:ext cx="13426136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문제점3: 정치적 성향에 따른 단순 분류 불가능</a:t>
            </a:r>
          </a:p>
        </p:txBody>
      </p:sp>
      <p:pic>
        <p:nvPicPr>
          <p:cNvPr id="282" name="스크린샷 2025-06-03 오후 5.45.39.png" descr="스크린샷 2025-06-03 오후 5.45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206" y="5265588"/>
            <a:ext cx="9690101" cy="642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스크린샷 2025-06-03 오후 5.46.16.png" descr="스크린샷 2025-06-03 오후 5.46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58765" y="5285847"/>
            <a:ext cx="10274301" cy="520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직사각형"/>
          <p:cNvSpPr/>
          <p:nvPr/>
        </p:nvSpPr>
        <p:spPr>
          <a:xfrm>
            <a:off x="15788005" y="9816729"/>
            <a:ext cx="511506" cy="446005"/>
          </a:xfrm>
          <a:prstGeom prst="rect">
            <a:avLst/>
          </a:prstGeom>
          <a:ln w="635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5" name="직사각형"/>
          <p:cNvSpPr/>
          <p:nvPr/>
        </p:nvSpPr>
        <p:spPr>
          <a:xfrm>
            <a:off x="3485504" y="8638047"/>
            <a:ext cx="511506" cy="446004"/>
          </a:xfrm>
          <a:prstGeom prst="rect">
            <a:avLst/>
          </a:prstGeom>
          <a:ln w="635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6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문제점4: 사회언어학적 분석으로 치우쳐질 위험"/>
          <p:cNvSpPr txBox="1"/>
          <p:nvPr/>
        </p:nvSpPr>
        <p:spPr>
          <a:xfrm>
            <a:off x="1196236" y="3105941"/>
            <a:ext cx="13653745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문제점4: 사회언어학적 분석으로 치우쳐질 위험</a:t>
            </a:r>
          </a:p>
        </p:txBody>
      </p:sp>
      <p:sp>
        <p:nvSpPr>
          <p:cNvPr id="290" name="단어의 의미가 변화한다.    VS    사회가 분열되어있다."/>
          <p:cNvSpPr txBox="1"/>
          <p:nvPr/>
        </p:nvSpPr>
        <p:spPr>
          <a:xfrm>
            <a:off x="4287113" y="6936660"/>
            <a:ext cx="15809774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t>단어의 의미가 변화한다.    VS    사회가 분열되어있다.</a:t>
            </a:r>
          </a:p>
        </p:txBody>
      </p:sp>
      <p:sp>
        <p:nvSpPr>
          <p:cNvPr id="291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목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목차</a:t>
            </a:r>
          </a:p>
        </p:txBody>
      </p:sp>
      <p:sp>
        <p:nvSpPr>
          <p:cNvPr id="176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7" name="초기 주제와 주제 수정 과정…"/>
          <p:cNvSpPr txBox="1"/>
          <p:nvPr/>
        </p:nvSpPr>
        <p:spPr>
          <a:xfrm>
            <a:off x="1280167" y="3905341"/>
            <a:ext cx="9240699" cy="6936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>
              <a:lnSpc>
                <a:spcPct val="150000"/>
              </a:lnSpc>
              <a:buSzPct val="100000"/>
              <a:buAutoNum type="arabicPeriod" startAt="1"/>
            </a:pPr>
            <a:r>
              <a:t>초기 주제와 주제 수정 과정</a:t>
            </a:r>
          </a:p>
          <a:p>
            <a:pPr marL="889000" indent="-889000">
              <a:lnSpc>
                <a:spcPct val="150000"/>
              </a:lnSpc>
              <a:buSzPct val="100000"/>
              <a:buAutoNum type="arabicPeriod" startAt="1"/>
            </a:pPr>
            <a:r>
              <a:t>‘국민’의 의미 변화 분석 방법</a:t>
            </a:r>
          </a:p>
          <a:p>
            <a:pPr marL="889000" indent="-889000">
              <a:lnSpc>
                <a:spcPct val="150000"/>
              </a:lnSpc>
              <a:buSzPct val="100000"/>
              <a:buAutoNum type="arabicPeriod" startAt="1"/>
            </a:pPr>
            <a:r>
              <a:t>‘국민’의 의미 변화 분석 결과</a:t>
            </a:r>
          </a:p>
          <a:p>
            <a:pPr marL="889000" indent="-889000">
              <a:lnSpc>
                <a:spcPct val="150000"/>
              </a:lnSpc>
              <a:buSzPct val="100000"/>
              <a:buAutoNum type="arabicPeriod" startAt="1"/>
            </a:pPr>
            <a:r>
              <a:t>‘국민’ 의미 분석의 의의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4" name="문제점3: 정치적 성향에 따른 단순 분류 불가능"/>
          <p:cNvSpPr txBox="1"/>
          <p:nvPr/>
        </p:nvSpPr>
        <p:spPr>
          <a:xfrm>
            <a:off x="1196236" y="3105941"/>
            <a:ext cx="13426136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문제점3: 정치적 성향에 따른 단순 분류 불가능</a:t>
            </a:r>
          </a:p>
        </p:txBody>
      </p:sp>
      <p:sp>
        <p:nvSpPr>
          <p:cNvPr id="295" name="문제점4: 사회언어학적 분석으로 치우쳐질 위험"/>
          <p:cNvSpPr txBox="1"/>
          <p:nvPr/>
        </p:nvSpPr>
        <p:spPr>
          <a:xfrm>
            <a:off x="1196236" y="4695105"/>
            <a:ext cx="13653745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문제점4: 사회언어학적 분석으로 치우쳐질 위험</a:t>
            </a:r>
          </a:p>
        </p:txBody>
      </p:sp>
      <p:sp>
        <p:nvSpPr>
          <p:cNvPr id="296" name="선"/>
          <p:cNvSpPr/>
          <p:nvPr/>
        </p:nvSpPr>
        <p:spPr>
          <a:xfrm>
            <a:off x="1337379" y="6858000"/>
            <a:ext cx="2013858" cy="0"/>
          </a:xfrm>
          <a:prstGeom prst="line">
            <a:avLst/>
          </a:prstGeom>
          <a:ln w="1905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7" name="문제점4: 사회언어학적 분석으로 치우쳐질 위험"/>
          <p:cNvSpPr txBox="1"/>
          <p:nvPr/>
        </p:nvSpPr>
        <p:spPr>
          <a:xfrm>
            <a:off x="4196275" y="6347319"/>
            <a:ext cx="8988858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‘국민’의 의미 변화 양상에 초점</a:t>
            </a:r>
          </a:p>
        </p:txBody>
      </p:sp>
      <p:sp>
        <p:nvSpPr>
          <p:cNvPr id="298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1" name="초기 주제: 정치 성향에 따른 ‘국민’의 의미 분석"/>
          <p:cNvSpPr txBox="1"/>
          <p:nvPr/>
        </p:nvSpPr>
        <p:spPr>
          <a:xfrm>
            <a:off x="5376545" y="4958596"/>
            <a:ext cx="13630911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초기 주제: 정치 성향에 따른 ‘국민’의 의미 분석</a:t>
            </a:r>
          </a:p>
        </p:txBody>
      </p:sp>
      <p:sp>
        <p:nvSpPr>
          <p:cNvPr id="302" name="수정된 주제: 담화 속 ‘국민’의 의미 변화 양상 분석"/>
          <p:cNvSpPr txBox="1"/>
          <p:nvPr/>
        </p:nvSpPr>
        <p:spPr>
          <a:xfrm>
            <a:off x="3897452" y="9063650"/>
            <a:ext cx="16589097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수정된 주제: 정치적 담화 속 ‘국민’의 의미 변화 양상 분석</a:t>
            </a:r>
          </a:p>
        </p:txBody>
      </p:sp>
      <p:sp>
        <p:nvSpPr>
          <p:cNvPr id="303" name="선"/>
          <p:cNvSpPr/>
          <p:nvPr/>
        </p:nvSpPr>
        <p:spPr>
          <a:xfrm>
            <a:off x="12191999" y="6464640"/>
            <a:ext cx="2" cy="2114331"/>
          </a:xfrm>
          <a:prstGeom prst="line">
            <a:avLst/>
          </a:prstGeom>
          <a:ln w="2286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4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데이터 수집"/>
          <p:cNvSpPr txBox="1"/>
          <p:nvPr/>
        </p:nvSpPr>
        <p:spPr>
          <a:xfrm>
            <a:off x="1196235" y="3105941"/>
            <a:ext cx="5621123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수집된 데이터 활용</a:t>
            </a:r>
          </a:p>
        </p:txBody>
      </p:sp>
      <p:sp>
        <p:nvSpPr>
          <p:cNvPr id="308" name="총 38개의 신문 기사 속 68개의 문장"/>
          <p:cNvSpPr txBox="1"/>
          <p:nvPr/>
        </p:nvSpPr>
        <p:spPr>
          <a:xfrm>
            <a:off x="1105056" y="4720582"/>
            <a:ext cx="10627057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총 38개의 신문 기사 속 68개의 문장</a:t>
            </a:r>
          </a:p>
        </p:txBody>
      </p:sp>
      <p:pic>
        <p:nvPicPr>
          <p:cNvPr id="309" name="스크린샷 2025-06-03 오후 4.00.47.png" descr="스크린샷 2025-06-03 오후 4.00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1541" y="3650731"/>
            <a:ext cx="10519433" cy="5609034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날짜: 3월 4일, 4월 3일, 4월 5일, 5월 4일"/>
          <p:cNvSpPr txBox="1"/>
          <p:nvPr/>
        </p:nvSpPr>
        <p:spPr>
          <a:xfrm>
            <a:off x="1105056" y="6347319"/>
            <a:ext cx="12219586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날짜: 3월 4일, 4월 3일, 4월 5일, 5월 4일</a:t>
            </a:r>
          </a:p>
        </p:txBody>
      </p:sp>
      <p:sp>
        <p:nvSpPr>
          <p:cNvPr id="311" name="신문사: 경향신문, 조선일보"/>
          <p:cNvSpPr txBox="1"/>
          <p:nvPr/>
        </p:nvSpPr>
        <p:spPr>
          <a:xfrm>
            <a:off x="1105056" y="7974054"/>
            <a:ext cx="7942149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신문사: 경향신문, 조선일보</a:t>
            </a:r>
          </a:p>
        </p:txBody>
      </p:sp>
      <p:sp>
        <p:nvSpPr>
          <p:cNvPr id="312" name="각 신문사로부터 해당 날짜의 기사들을 5개씩 선정"/>
          <p:cNvSpPr txBox="1"/>
          <p:nvPr/>
        </p:nvSpPr>
        <p:spPr>
          <a:xfrm>
            <a:off x="1105057" y="9600792"/>
            <a:ext cx="14495679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각 신문사로부터 해당 날짜의 기사들을 5개씩 선정</a:t>
            </a:r>
          </a:p>
        </p:txBody>
      </p:sp>
      <p:sp>
        <p:nvSpPr>
          <p:cNvPr id="313" name="‘국민’의 의미 변화 분석 방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‘국민’의 의미 변화 분석 방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방법</a:t>
            </a:r>
          </a:p>
        </p:txBody>
      </p:sp>
      <p:sp>
        <p:nvSpPr>
          <p:cNvPr id="316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7" name="분석 방법"/>
          <p:cNvSpPr txBox="1"/>
          <p:nvPr/>
        </p:nvSpPr>
        <p:spPr>
          <a:xfrm>
            <a:off x="1196235" y="3105941"/>
            <a:ext cx="6463057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데이터 기반 분석 방법</a:t>
            </a:r>
          </a:p>
        </p:txBody>
      </p:sp>
      <p:sp>
        <p:nvSpPr>
          <p:cNvPr id="318" name="1. 문장 속 국민의 의미 직접 분석 및 분류"/>
          <p:cNvSpPr txBox="1"/>
          <p:nvPr/>
        </p:nvSpPr>
        <p:spPr>
          <a:xfrm>
            <a:off x="1105057" y="4720582"/>
            <a:ext cx="11924208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 문장 속 국민의 의미 직접 분석 및 분류</a:t>
            </a:r>
          </a:p>
        </p:txBody>
      </p:sp>
      <p:sp>
        <p:nvSpPr>
          <p:cNvPr id="319" name="2. 동반 단어 정리"/>
          <p:cNvSpPr txBox="1"/>
          <p:nvPr/>
        </p:nvSpPr>
        <p:spPr>
          <a:xfrm>
            <a:off x="1105057" y="6347319"/>
            <a:ext cx="5165903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 동반 단어 정리</a:t>
            </a:r>
          </a:p>
        </p:txBody>
      </p:sp>
      <p:pic>
        <p:nvPicPr>
          <p:cNvPr id="320" name="스크린샷 2025-06-03 오후 4.06.00.png" descr="스크린샷 2025-06-03 오후 4.06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5501" y="5826498"/>
            <a:ext cx="14312903" cy="7721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23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4" name="총 7가지 의미로 분류"/>
          <p:cNvSpPr txBox="1"/>
          <p:nvPr/>
        </p:nvSpPr>
        <p:spPr>
          <a:xfrm>
            <a:off x="1196235" y="3105941"/>
            <a:ext cx="6235447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총 8가지 의미로 분류</a:t>
            </a:r>
          </a:p>
        </p:txBody>
      </p:sp>
      <p:sp>
        <p:nvSpPr>
          <p:cNvPr id="325" name="정치 판단의 주체…"/>
          <p:cNvSpPr txBox="1"/>
          <p:nvPr/>
        </p:nvSpPr>
        <p:spPr>
          <a:xfrm>
            <a:off x="1319912" y="4345066"/>
            <a:ext cx="16560801" cy="909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000"/>
            </a:pPr>
            <a:r>
              <a:t>정치 판단의 주체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(중립적, 포괄적 정치 판단 주체)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판단, 투표, 미래형 표현, 보다, 메시지, 착각을 불러 일으키다, 선택, 지지, 문제를 알리다, 판단, 정보가 필요하다, 설득, 눈속임 하다, 식견, 알리다, 눈높이, 공정성, 기대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(편향적 정치 판단 주체)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상식, 뜻, 불공정, 믿지 못한다, 적절하지 않다, 불신, 공분, 안된다, 확인하고 싶다, 궁금증, 동의, 납득, 공정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(극단적 정치 판단 주체)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깨어난, 분노, 심판, 저항권, 싸우다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2"/>
              <a:defRPr b="1" sz="2000"/>
            </a:pPr>
            <a:r>
              <a:t>국가로부터의 보호 대상(헌법 제 10조)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행복, 봉사, 총부리, 학살, 살해, 회복, 안전, 평화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3"/>
              <a:defRPr sz="2000"/>
            </a:pPr>
            <a:r>
              <a:t>일상생활을 영위하는 시민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충격, 위반, 스트레스, 공포, 불안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4"/>
              <a:defRPr sz="2000"/>
            </a:pPr>
            <a:r>
              <a:t>유권자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선거 결과, 재보선 결과, 투표권, 주권자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5"/>
              <a:defRPr sz="2000"/>
            </a:pPr>
            <a:r>
              <a:t>정치 수혜자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도움, 행복, 국가를 부강하게 하다, 자유민주주의, 나누다, 기회를 주다, 공유, 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6"/>
              <a:defRPr sz="2000"/>
            </a:pPr>
            <a:r>
              <a:t>정치적 행위 주체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요구, 분노, 묻는다, 설명, 감시, 견제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7"/>
              <a:defRPr b="1" sz="2000"/>
            </a:pPr>
            <a:r>
              <a:t>주권과 권력의 원천(헌법 제 1조)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신임, 진정한 주인, 주인, 의견, 나서다, 함께, 뜻, 협조, 뽑다, 맡기다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8"/>
              <a:defRPr sz="2000"/>
            </a:pPr>
            <a:r>
              <a:t>통합의 대상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내전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, </a:t>
            </a:r>
            <a:r>
              <a:t>분열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, </a:t>
            </a:r>
            <a:r>
              <a:t>통합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28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9" name="사전적 정의"/>
          <p:cNvSpPr txBox="1"/>
          <p:nvPr/>
        </p:nvSpPr>
        <p:spPr>
          <a:xfrm>
            <a:off x="1196235" y="3105941"/>
            <a:ext cx="3504871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사전적 정의</a:t>
            </a:r>
          </a:p>
        </p:txBody>
      </p:sp>
      <p:sp>
        <p:nvSpPr>
          <p:cNvPr id="330" name="우리말샘 / 표준국어대사전…"/>
          <p:cNvSpPr txBox="1"/>
          <p:nvPr/>
        </p:nvSpPr>
        <p:spPr>
          <a:xfrm>
            <a:off x="1127768" y="4603957"/>
            <a:ext cx="22042998" cy="8343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/>
            </a:pPr>
            <a:r>
              <a:t>1. 우리말샘 / 표준국어대사전</a:t>
            </a:r>
            <a:endParaRPr b="1"/>
          </a:p>
          <a:p>
            <a:pPr>
              <a:defRPr sz="3100"/>
            </a:pPr>
            <a:r>
              <a:t>국가를 구성하는 사람. 또는 그 나라의 국적을 가진 사람.</a:t>
            </a:r>
          </a:p>
          <a:p>
            <a:pPr>
              <a:defRPr sz="3500"/>
            </a:pPr>
            <a:r>
              <a:t>2. 고려대한국어대사전</a:t>
            </a:r>
            <a:endParaRPr b="1"/>
          </a:p>
          <a:p>
            <a:pPr>
              <a:defRPr sz="3100"/>
            </a:pPr>
            <a:r>
              <a:t>한 나라의 통치권 아래에 있는 사람. 또는 그 나라의 국적을 가진 일정한 권리와 의무를 지닌 사람.</a:t>
            </a:r>
          </a:p>
          <a:p>
            <a:pPr>
              <a:defRPr sz="3500"/>
            </a:pPr>
            <a:r>
              <a:t>3. 대한민국 헌법</a:t>
            </a:r>
            <a:endParaRPr b="1"/>
          </a:p>
          <a:p>
            <a:pPr>
              <a:defRPr sz="3100"/>
            </a:pPr>
            <a:r>
              <a:t>제1조 </a:t>
            </a:r>
            <a:br/>
            <a:r>
              <a:t>①대한민국은 민주공화국이다.</a:t>
            </a:r>
            <a:br/>
            <a:r>
              <a:t>②</a:t>
            </a:r>
            <a:r>
              <a:rPr b="1"/>
              <a:t>대한민국의 주권은 국민에게 있고, 모든 권력은 국민으로부터 나온다.</a:t>
            </a:r>
            <a:endParaRPr b="1"/>
          </a:p>
          <a:p>
            <a:pPr>
              <a:defRPr b="1" sz="3100"/>
            </a:pPr>
            <a:r>
              <a:t>제10조 모든 국민은 인간으로서의 존엄과 가치를 가지며, 행복을 추구할 권리를 가진다. 국가는 개인이 가지는 불가침의 기본적 인권을 확인하고</a:t>
            </a:r>
            <a:br/>
            <a:r>
              <a:t> 이를 보장할 의무를 진다.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33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4" name="총 7가지 의미로 분류"/>
          <p:cNvSpPr txBox="1"/>
          <p:nvPr/>
        </p:nvSpPr>
        <p:spPr>
          <a:xfrm>
            <a:off x="1196235" y="3105941"/>
            <a:ext cx="6235447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총 8가지 의미로 분류</a:t>
            </a:r>
          </a:p>
        </p:txBody>
      </p:sp>
      <p:sp>
        <p:nvSpPr>
          <p:cNvPr id="335" name="정치 판단의 주체…"/>
          <p:cNvSpPr txBox="1"/>
          <p:nvPr/>
        </p:nvSpPr>
        <p:spPr>
          <a:xfrm>
            <a:off x="1319912" y="4356751"/>
            <a:ext cx="16560801" cy="907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000"/>
            </a:pPr>
            <a:r>
              <a:t>정치 판단의 주체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(중립적, 포괄적 정치 판단 주체)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판단, 투표, 미래형 표현, 보다, 메시지, 착각을 불러 일으키다, 선택, 지지, 문제를 알리다, 판단, 정보가 필요하다, 설득, 눈속임 하다, 식견, 알리다, 눈높이, 공정성, 기대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(편향적 정치 판단 주체)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상식, 뜻, 불공정, 믿지 못한다, 적절하지 않다, 불신, 공분, 안된다, 확인하고 싶다, 궁금증, 동의, 납득, 공정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(극단적 정치 판단 주체)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깨어난, 분노, 심판, 저항권, 싸우다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2"/>
              <a:defRPr sz="2000"/>
            </a:pPr>
            <a:r>
              <a:t>국가로부터의 보호 대상(헌법 제 10조)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행복, 봉사, 총부리, 학살, 살해, 회복, 안전, 평화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3"/>
              <a:defRPr sz="2000"/>
            </a:pPr>
            <a:r>
              <a:t>일상생활을 영위하는 시민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충격, 위반, 스트레스, 공포, 불안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4"/>
              <a:defRPr sz="2000"/>
            </a:pPr>
            <a:r>
              <a:t>유권자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선거 결과, 재보선 결과, 투표권, 주권자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5"/>
              <a:defRPr sz="2000"/>
            </a:pPr>
            <a:r>
              <a:t>정치 수혜자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도움, 행복, 국가를 부강하게 하다, 자유민주주의, 나누다, 기회를 주다, 공유, 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6"/>
              <a:defRPr sz="2000"/>
            </a:pPr>
            <a:r>
              <a:t>정치적 행위 주체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요구, 분노, 묻는다, 설명, 감시, 견제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7"/>
              <a:defRPr sz="2000"/>
            </a:pPr>
            <a:r>
              <a:t>주권과 권력의 원천(헌법 제 1조)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신임, 진정한 주인, 주인, 의견, 나서다, 함께, 뜻, 협조, 뽑다, 맡기다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8"/>
              <a:defRPr sz="2000"/>
            </a:pPr>
            <a:r>
              <a:t>통합의 대상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내전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, </a:t>
            </a:r>
            <a:r>
              <a:t>분열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, </a:t>
            </a:r>
            <a:r>
              <a:t>통합</a:t>
            </a:r>
          </a:p>
        </p:txBody>
      </p:sp>
      <p:pic>
        <p:nvPicPr>
          <p:cNvPr id="336" name="스크린샷 2025-06-03 오후 6.25.33.png" descr="스크린샷 2025-06-03 오후 6.2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3077" y="6059891"/>
            <a:ext cx="8870774" cy="6532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39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0" name="총 7가지 의미로 분류"/>
          <p:cNvSpPr txBox="1"/>
          <p:nvPr/>
        </p:nvSpPr>
        <p:spPr>
          <a:xfrm>
            <a:off x="1196235" y="3105941"/>
            <a:ext cx="6235447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총 8가지 의미로 분류</a:t>
            </a:r>
          </a:p>
        </p:txBody>
      </p:sp>
      <p:sp>
        <p:nvSpPr>
          <p:cNvPr id="341" name="정치 판단의 주체…"/>
          <p:cNvSpPr txBox="1"/>
          <p:nvPr/>
        </p:nvSpPr>
        <p:spPr>
          <a:xfrm>
            <a:off x="1319912" y="4356751"/>
            <a:ext cx="16560801" cy="907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2000"/>
            </a:pPr>
            <a:r>
              <a:t>정치 판단의 주체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(중립적, 포괄적 정치 판단 주체)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판단, 투표, 미래형 표현, 보다, 메시지, 착각을 불러 일으키다, 선택, 지지, 문제를 알리다, 판단, 정보가 필요하다, 설득, 눈속임 하다, 식견, 알리다, 눈높이, 공정성, 기대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(편향적 정치 판단 주체)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상식, 뜻, 불공정, 믿지 못한다, 적절하지 않다, 불신, 공분, 안된다, 확인하고 싶다, 궁금증, 동의, 납득, 공정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(극단적 정치 판단 주체)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깨어난, 분노, 심판, 저항권, 싸우다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2"/>
              <a:defRPr sz="2000"/>
            </a:pPr>
            <a:r>
              <a:t>국가로부터의 보호 대상(헌법 제 10조)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행복, 봉사, 총부리, 학살, 살해, 회복, 안전, 평화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3"/>
              <a:defRPr sz="2000"/>
            </a:pPr>
            <a:r>
              <a:t>일상생활을 영위하는 시민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충격, 위반, 스트레스, 공포, 불안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4"/>
              <a:defRPr sz="2000"/>
            </a:pPr>
            <a:r>
              <a:t>유권자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선거 결과, 재보선 결과, 투표권, 주권자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5"/>
              <a:defRPr sz="2000"/>
            </a:pPr>
            <a:r>
              <a:t>정치 수혜자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도움, 행복, 국가를 부강하게 하다, 자유민주주의, 나누다, 기회를 주다, 공유, 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6"/>
              <a:defRPr sz="2000"/>
            </a:pPr>
            <a:r>
              <a:t>정치적 행위 주체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요구, 분노, 묻는다, 설명, 감시, 견제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7"/>
              <a:defRPr sz="2000"/>
            </a:pPr>
            <a:r>
              <a:t>주권과 권력의 원천(헌법 제 1조)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  <a:r>
              <a:t>신임, 진정한 주인, 주인, 의견, 나서다, 함께, 뜻, 협조, 뽑다, 맡기다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/>
            </a:pPr>
          </a:p>
          <a:p>
            <a:pPr marL="267368" indent="-267368" defTabSz="355600">
              <a:lnSpc>
                <a:spcPct val="100000"/>
              </a:lnSpc>
              <a:spcBef>
                <a:spcPts val="0"/>
              </a:spcBef>
              <a:buSzPct val="100000"/>
              <a:buAutoNum type="arabicPeriod" startAt="8"/>
              <a:defRPr sz="2000"/>
            </a:pPr>
            <a:r>
              <a:t>통합의 대상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  <a:defRPr sz="20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내전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, </a:t>
            </a:r>
            <a:r>
              <a:t>분열</a:t>
            </a:r>
            <a:r>
              <a:rPr>
                <a:latin typeface="+mj-lt"/>
                <a:ea typeface="+mj-ea"/>
                <a:cs typeface="+mj-cs"/>
                <a:sym typeface="Helvetica Neue"/>
              </a:rPr>
              <a:t>, </a:t>
            </a:r>
            <a:r>
              <a:t>통합</a:t>
            </a:r>
          </a:p>
        </p:txBody>
      </p:sp>
      <p:pic>
        <p:nvPicPr>
          <p:cNvPr id="342" name="스크린샷 2025-06-03 오후 6.25.33.png" descr="스크린샷 2025-06-03 오후 6.2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3077" y="6059891"/>
            <a:ext cx="8870774" cy="653245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직사각형"/>
          <p:cNvSpPr/>
          <p:nvPr/>
        </p:nvSpPr>
        <p:spPr>
          <a:xfrm>
            <a:off x="22146293" y="9509359"/>
            <a:ext cx="693373" cy="461975"/>
          </a:xfrm>
          <a:prstGeom prst="rect">
            <a:avLst/>
          </a:prstGeom>
          <a:ln w="635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46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7" name="정치 판단의 주체…"/>
          <p:cNvSpPr txBox="1"/>
          <p:nvPr/>
        </p:nvSpPr>
        <p:spPr>
          <a:xfrm>
            <a:off x="1025241" y="3637141"/>
            <a:ext cx="17863313" cy="947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정치 판단의 주체</a:t>
            </a:r>
          </a:p>
          <a:p>
            <a:pPr>
              <a:defRPr sz="5000"/>
            </a:pPr>
            <a:r>
              <a:t>1. </a:t>
            </a:r>
            <a:r>
              <a:t>중립적, 포괄적 정치 판단 주체</a:t>
            </a:r>
          </a:p>
          <a:p>
            <a:pPr>
              <a:defRPr sz="4000"/>
            </a:pPr>
            <a:r>
              <a:t>판단, 투표, 미래형 표현, 보다, 메시지, 착각을 불러 일으키다, 선택, 지지, 문제를 알리다, </a:t>
            </a:r>
            <a:br/>
            <a:r>
              <a:t>정보가 필요하다, 설득, 눈속임 하다, 식견, 알리다, 눈높이, 공정성, 기대</a:t>
            </a:r>
            <a:endParaRPr sz="5000"/>
          </a:p>
          <a:p>
            <a:pPr>
              <a:defRPr sz="5000"/>
            </a:pPr>
            <a:r>
              <a:t>2. </a:t>
            </a:r>
            <a:r>
              <a:t>편향적 정치 판단 주체</a:t>
            </a:r>
          </a:p>
          <a:p>
            <a:pPr>
              <a:defRPr sz="4000"/>
            </a:pPr>
            <a:r>
              <a:t>상식, 뜻, 불공정, 믿지 못한다, 적절하지 않다, 불신, 공분, 안된다, 확인하고 싶다, 궁금증, </a:t>
            </a:r>
            <a:br/>
            <a:r>
              <a:t>동의, 납득, 공정</a:t>
            </a:r>
            <a:endParaRPr sz="5000"/>
          </a:p>
          <a:p>
            <a:pPr>
              <a:defRPr sz="5000"/>
            </a:pPr>
            <a:r>
              <a:t>3. </a:t>
            </a:r>
            <a:r>
              <a:t>극단적 정치 판단 주체</a:t>
            </a:r>
          </a:p>
          <a:p>
            <a:pPr>
              <a:defRPr sz="4000"/>
            </a:pPr>
            <a:r>
              <a:t>깨어난, 분노, 심판, 저항권, 싸우다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50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1" name="정치 판단의 주체…"/>
          <p:cNvSpPr txBox="1"/>
          <p:nvPr/>
        </p:nvSpPr>
        <p:spPr>
          <a:xfrm>
            <a:off x="1025241" y="3638081"/>
            <a:ext cx="19334481" cy="7786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정치 판단의 주체</a:t>
            </a:r>
          </a:p>
          <a:p>
            <a:pPr>
              <a:defRPr sz="5000"/>
            </a:pPr>
            <a:r>
              <a:t>1. </a:t>
            </a:r>
            <a:r>
              <a:t>중립적, 포괄적 정치 판단 주체</a:t>
            </a:r>
          </a:p>
          <a:p>
            <a:pPr>
              <a:defRPr i="1" sz="5000"/>
            </a:pPr>
            <a:r>
              <a:t>한 전 총리는 “우수한 인력들, 좋은 분들, 정치적으로 큰 업적을 남기실 분들이 </a:t>
            </a:r>
            <a:br/>
            <a:r>
              <a:t>(정치) 활동을 하고  </a:t>
            </a:r>
            <a:r>
              <a:rPr b="1"/>
              <a:t>국민</a:t>
            </a:r>
            <a:r>
              <a:t>의 </a:t>
            </a:r>
            <a:r>
              <a:rPr b="1"/>
              <a:t>선택</a:t>
            </a:r>
            <a:r>
              <a:t>을 받도록 보장되는 것이 자유민주주의”라며 </a:t>
            </a:r>
            <a:br/>
            <a:r>
              <a:t>“모든 분이 변화와 혁신을 바라고 있다”고 했다.</a:t>
            </a:r>
          </a:p>
          <a:p>
            <a:pPr>
              <a:defRPr i="1" sz="5000"/>
            </a:pPr>
            <a:r>
              <a:t>한 초선 의원은 “지금 제일 중요한 건 대선 승리”라며 </a:t>
            </a:r>
            <a:br/>
            <a:r>
              <a:t>“사법의 정치화에 대해 지적할 수는 있지만  </a:t>
            </a:r>
            <a:br/>
            <a:r>
              <a:rPr b="1"/>
              <a:t>국민</a:t>
            </a:r>
            <a:r>
              <a:t>에게 </a:t>
            </a:r>
            <a:r>
              <a:rPr b="1"/>
              <a:t>안정적 메시지</a:t>
            </a:r>
            <a:r>
              <a:t>를 줘야 한다”고 말했다.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  <p:sp>
        <p:nvSpPr>
          <p:cNvPr id="180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1" name="초기 주제: 정치 성향에 따른 ‘국민’의 의미 분석"/>
          <p:cNvSpPr txBox="1"/>
          <p:nvPr/>
        </p:nvSpPr>
        <p:spPr>
          <a:xfrm>
            <a:off x="5376545" y="2969568"/>
            <a:ext cx="13630911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초기 주제: 정치 성향에 따른 ‘국민’의 의미 분석</a:t>
            </a:r>
          </a:p>
        </p:txBody>
      </p:sp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086" y="4422361"/>
            <a:ext cx="12192002" cy="914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78912" y="4422361"/>
            <a:ext cx="12192001" cy="914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54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5" name="정치 판단의 주체…"/>
          <p:cNvSpPr txBox="1"/>
          <p:nvPr/>
        </p:nvSpPr>
        <p:spPr>
          <a:xfrm>
            <a:off x="1025241" y="3629904"/>
            <a:ext cx="23273386" cy="7309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정치 판단의 주체</a:t>
            </a:r>
          </a:p>
          <a:p>
            <a:pPr>
              <a:defRPr sz="5000"/>
            </a:pPr>
            <a:r>
              <a:t>2. </a:t>
            </a:r>
            <a:r>
              <a:t>편향적 정치 판단 주체</a:t>
            </a:r>
          </a:p>
          <a:p>
            <a:pPr>
              <a:defRPr i="1" sz="5000"/>
            </a:pPr>
            <a:r>
              <a:t>그는 “김 후보는 윤석열 추종세력 중에서도 부정선거 음모론과 전광훈 노선 지지를 </a:t>
            </a:r>
            <a:br/>
            <a:r>
              <a:t>표명한 대한민국 최극우 후보”라며 “국힘은 </a:t>
            </a:r>
            <a:r>
              <a:rPr b="1"/>
              <a:t>국민</a:t>
            </a:r>
            <a:r>
              <a:t>적 </a:t>
            </a:r>
            <a:r>
              <a:rPr b="1"/>
              <a:t>상식</a:t>
            </a:r>
            <a:r>
              <a:t>을 거부하고 한동훈, 오세훈, 유승민 등</a:t>
            </a:r>
            <a:br/>
            <a:r>
              <a:t>탄핵찬성파와 홍준표 등 중간파까지 배제하며 갈가리 찢어질 것”이라고 말했다.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i="1" sz="1000"/>
            </a:pPr>
            <a:endParaRPr sz="5000"/>
          </a:p>
          <a:p>
            <a:pPr defTabSz="457200">
              <a:lnSpc>
                <a:spcPct val="100000"/>
              </a:lnSpc>
              <a:spcBef>
                <a:spcPts val="0"/>
              </a:spcBef>
              <a:defRPr i="1" sz="1000"/>
            </a:pPr>
            <a:r>
              <a:rPr sz="5000"/>
              <a:t>대대적인 선관위 개혁이 필요하고 선관위를  </a:t>
            </a:r>
            <a:r>
              <a:rPr b="1" sz="5000"/>
              <a:t>국민</a:t>
            </a:r>
            <a:r>
              <a:rPr sz="5000"/>
              <a:t> 감시의 영역에 놓아야 한다는 데 </a:t>
            </a:r>
            <a:br>
              <a:rPr sz="5000"/>
            </a:br>
            <a:r>
              <a:rPr b="1" sz="5000"/>
              <a:t>동의</a:t>
            </a:r>
            <a:r>
              <a:rPr sz="5000"/>
              <a:t>하지 않을  </a:t>
            </a:r>
            <a:r>
              <a:rPr b="1" sz="5000"/>
              <a:t>국민</a:t>
            </a:r>
            <a:r>
              <a:rPr sz="5000"/>
              <a:t>은 없을 것이다.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58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9" name="정치 판단의 주체…"/>
          <p:cNvSpPr txBox="1"/>
          <p:nvPr/>
        </p:nvSpPr>
        <p:spPr>
          <a:xfrm>
            <a:off x="1025241" y="3633689"/>
            <a:ext cx="20629246" cy="5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정치 판단의 주체</a:t>
            </a:r>
          </a:p>
          <a:p>
            <a:pPr>
              <a:defRPr sz="5000"/>
            </a:pPr>
            <a:r>
              <a:t>3. </a:t>
            </a:r>
            <a:r>
              <a:t>극단적 정치 판단 주체</a:t>
            </a:r>
            <a:br/>
          </a:p>
          <a:p>
            <a:pPr defTabSz="457200">
              <a:lnSpc>
                <a:spcPct val="100000"/>
              </a:lnSpc>
              <a:spcBef>
                <a:spcPts val="0"/>
              </a:spcBef>
              <a:defRPr i="1" sz="1000"/>
            </a:pPr>
            <a:r>
              <a:rPr sz="5000"/>
              <a:t>침묵은 윤 대통령이 비상계엄 사태 이후 실행해온 여론전의 연장으로 보인다. 앞서 </a:t>
            </a:r>
            <a:br>
              <a:rPr sz="5000"/>
            </a:br>
            <a:r>
              <a:rPr sz="5000"/>
              <a:t>윤 대통령은 체포와 구속, 탄핵심판 과정에서 강성 지지층에게 “</a:t>
            </a:r>
            <a:r>
              <a:rPr b="1" sz="5000"/>
              <a:t>국민</a:t>
            </a:r>
            <a:r>
              <a:rPr sz="5000"/>
              <a:t>과 함께 끝까지 </a:t>
            </a:r>
            <a:br>
              <a:rPr sz="5000"/>
            </a:br>
            <a:r>
              <a:rPr b="1" sz="5000"/>
              <a:t>싸우겠다</a:t>
            </a:r>
            <a:r>
              <a:rPr sz="5000"/>
              <a:t>”고 호소해왔다.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62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3" name="정치에서 의미 축소를 활용하는 양상"/>
          <p:cNvSpPr txBox="1"/>
          <p:nvPr/>
        </p:nvSpPr>
        <p:spPr>
          <a:xfrm>
            <a:off x="1098908" y="3284911"/>
            <a:ext cx="9059546" cy="90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정치에서 의미 축소를 활용하는 양상</a:t>
            </a:r>
          </a:p>
        </p:txBody>
      </p:sp>
      <p:sp>
        <p:nvSpPr>
          <p:cNvPr id="364" name="주장의 정당화 및 보편화…"/>
          <p:cNvSpPr txBox="1"/>
          <p:nvPr/>
        </p:nvSpPr>
        <p:spPr>
          <a:xfrm>
            <a:off x="1098908" y="4958227"/>
            <a:ext cx="7530441" cy="447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68421" indent="-668421">
              <a:lnSpc>
                <a:spcPct val="150000"/>
              </a:lnSpc>
              <a:buSzPct val="100000"/>
              <a:buAutoNum type="arabicPeriod" startAt="1"/>
              <a:defRPr sz="5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주장의 정당화 및 보편화</a:t>
            </a:r>
          </a:p>
          <a:p>
            <a:pPr marL="668421" indent="-668421">
              <a:lnSpc>
                <a:spcPct val="150000"/>
              </a:lnSpc>
              <a:buSzPct val="100000"/>
              <a:buAutoNum type="arabicPeriod" startAt="1"/>
              <a:defRPr sz="5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반대 세력 비판 및 고립화</a:t>
            </a:r>
          </a:p>
          <a:p>
            <a:pPr marL="668421" indent="-668421">
              <a:lnSpc>
                <a:spcPct val="150000"/>
              </a:lnSpc>
              <a:buSzPct val="100000"/>
              <a:buAutoNum type="arabicPeriod" startAt="1"/>
              <a:defRPr sz="5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정치적 동원 및 결집의 도구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67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8" name="정치에서 의미 축소를 활용하는 양상"/>
          <p:cNvSpPr txBox="1"/>
          <p:nvPr/>
        </p:nvSpPr>
        <p:spPr>
          <a:xfrm>
            <a:off x="1098908" y="3284911"/>
            <a:ext cx="9059546" cy="90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정치에서 의미 축소를 활용하는 양상</a:t>
            </a:r>
          </a:p>
        </p:txBody>
      </p:sp>
      <p:sp>
        <p:nvSpPr>
          <p:cNvPr id="369" name="주장의 정당화 및 보편화…"/>
          <p:cNvSpPr txBox="1"/>
          <p:nvPr/>
        </p:nvSpPr>
        <p:spPr>
          <a:xfrm>
            <a:off x="1097642" y="4957369"/>
            <a:ext cx="20918806" cy="415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68421" indent="-668421">
              <a:lnSpc>
                <a:spcPct val="150000"/>
              </a:lnSpc>
              <a:buSzPct val="100000"/>
              <a:buAutoNum type="arabicPeriod" startAt="1"/>
              <a:defRPr sz="5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주장의 정당화 및 보편화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i="1" sz="5000"/>
            </a:pPr>
            <a:r>
              <a:t>김 위원장은 “기록조차 안 읽었으면 위헌·위법에 법관 자격 미달의 직무유기”라며 </a:t>
            </a:r>
            <a:br/>
            <a:r>
              <a:t>“(다수 의견을 낸 대법관 10명은) 전자문서를 다 읽었는지 묻는  </a:t>
            </a:r>
            <a:r>
              <a:rPr b="1"/>
              <a:t>국민</a:t>
            </a:r>
            <a:r>
              <a:t> </a:t>
            </a:r>
            <a:r>
              <a:rPr b="1"/>
              <a:t>요구</a:t>
            </a:r>
            <a:r>
              <a:t>에 답하고, </a:t>
            </a:r>
            <a:br/>
            <a:r>
              <a:t>그렇지 않으면 공개 사죄 후 자진 사퇴해야 한다”고 말했다.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72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3" name="정치에서 의미 축소를 활용하는 양상"/>
          <p:cNvSpPr txBox="1"/>
          <p:nvPr/>
        </p:nvSpPr>
        <p:spPr>
          <a:xfrm>
            <a:off x="1098908" y="3284911"/>
            <a:ext cx="9059546" cy="90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정치에서 의미 축소를 활용하는 양상</a:t>
            </a:r>
          </a:p>
        </p:txBody>
      </p:sp>
      <p:sp>
        <p:nvSpPr>
          <p:cNvPr id="374" name="2. 반대 세력 비판 및 고립화…"/>
          <p:cNvSpPr txBox="1"/>
          <p:nvPr/>
        </p:nvSpPr>
        <p:spPr>
          <a:xfrm>
            <a:off x="1098908" y="4953732"/>
            <a:ext cx="23273386" cy="417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000"/>
            </a:pPr>
            <a:r>
              <a:t>2. 반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대 세력 비판 및 고립화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5000"/>
            </a:pPr>
            <a:r>
              <a:t>그는 “김 후보는 윤석열 추종세력 중에서도 부정선거 음모론과 전광훈 노선 지지를 </a:t>
            </a:r>
            <a:br/>
            <a:r>
              <a:t>표명한 대한민국 최극우 후보”라며 “국힘은 </a:t>
            </a:r>
            <a:r>
              <a:rPr b="1"/>
              <a:t>국민</a:t>
            </a:r>
            <a:r>
              <a:t>적 </a:t>
            </a:r>
            <a:r>
              <a:rPr b="1"/>
              <a:t>상식</a:t>
            </a:r>
            <a:r>
              <a:t>을 거부하고 한동훈, 오세훈, 유승민 등</a:t>
            </a:r>
            <a:br/>
            <a:r>
              <a:t>탄핵찬성파와 홍준표 등 중간파까지 배제하며 갈가리 찢어질 것”이라고 말했다.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77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8" name="정치에서 의미 축소를 활용하는 양상"/>
          <p:cNvSpPr txBox="1"/>
          <p:nvPr/>
        </p:nvSpPr>
        <p:spPr>
          <a:xfrm>
            <a:off x="1098908" y="3284911"/>
            <a:ext cx="9059546" cy="90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정치에서 의미 축소를 활용하는 양상</a:t>
            </a:r>
          </a:p>
        </p:txBody>
      </p:sp>
      <p:sp>
        <p:nvSpPr>
          <p:cNvPr id="379" name="3. 정치적 동원 및 결집의 도구…"/>
          <p:cNvSpPr txBox="1"/>
          <p:nvPr/>
        </p:nvSpPr>
        <p:spPr>
          <a:xfrm>
            <a:off x="1098908" y="4941032"/>
            <a:ext cx="20629246" cy="417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000"/>
            </a:pPr>
            <a:r>
              <a:t>3.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정치적 동원 및 결집의 도구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i="1" sz="5000"/>
            </a:pPr>
            <a:r>
              <a:t>침묵은 윤 대통령이 비상계엄 사태 이후 실행해온 여론전의 연장으로 보인다. 앞서 </a:t>
            </a:r>
            <a:br/>
            <a:r>
              <a:t>윤 대통령은 체포와 구속, 탄핵심판 과정에서 강성 지지층에게 “</a:t>
            </a:r>
            <a:r>
              <a:rPr b="1"/>
              <a:t>국민</a:t>
            </a:r>
            <a:r>
              <a:t>과 함께 끝까지 </a:t>
            </a:r>
            <a:br/>
            <a:r>
              <a:rPr b="1"/>
              <a:t>싸우겠다</a:t>
            </a:r>
            <a:r>
              <a:t>”고 호소해왔다.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‘국민’의 의미 변화 분석 결과</a:t>
            </a:r>
          </a:p>
        </p:txBody>
      </p:sp>
      <p:sp>
        <p:nvSpPr>
          <p:cNvPr id="382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3" name="정치에서 의미 축소를 활용하는 양상"/>
          <p:cNvSpPr txBox="1"/>
          <p:nvPr/>
        </p:nvSpPr>
        <p:spPr>
          <a:xfrm>
            <a:off x="1098908" y="3284911"/>
            <a:ext cx="13547091" cy="90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검증을 위한 추가 분석 (6월 3일 아침에 작성된 기사들)</a:t>
            </a:r>
          </a:p>
        </p:txBody>
      </p:sp>
      <p:sp>
        <p:nvSpPr>
          <p:cNvPr id="384" name="“이준석 개혁신당 대통령 후보가 제21대 대선 투표일인 3일 '이제 국민의 손으로  이 싸움에 마침표를 찍어주셔야 할 시간'이라고 밝혔다.”  “그는 '국민의 마음이 모이면 우리의 자유와 우리 아이들의 미래를 지키고 방탄유리를 뚫는  강력한 힘이 된다'며 '저 김문수, 지금 대한민국과 국민을 지켜낼 수 있는 유일한 대안으로  반드시 해내겠다'고 전했다.”"/>
          <p:cNvSpPr txBox="1"/>
          <p:nvPr/>
        </p:nvSpPr>
        <p:spPr>
          <a:xfrm>
            <a:off x="1098908" y="4750220"/>
            <a:ext cx="22453601" cy="455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“이준석 개혁신당 대통령 후보가 제21대 대선 투표일인 3일 '이제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국민</a:t>
            </a:r>
            <a:r>
              <a:t>의 손으로 </a:t>
            </a:r>
            <a:br/>
            <a:r>
              <a:t>이 싸움에 </a:t>
            </a:r>
            <a:r>
              <a:rPr b="1"/>
              <a:t>마침표를 찍어주셔야</a:t>
            </a:r>
            <a:r>
              <a:t> 할 시간'이라고 밝혔다.”</a:t>
            </a:r>
            <a:br/>
            <a:br/>
            <a:r>
              <a:t>“그는 '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국민</a:t>
            </a:r>
            <a:r>
              <a:t>의 </a:t>
            </a:r>
            <a:r>
              <a:rPr b="1"/>
              <a:t>마음이 모이면</a:t>
            </a:r>
            <a:r>
              <a:t> 우리의 자유와 우리 아이들의 미래를 지키고 방탄유리를 뚫는 </a:t>
            </a:r>
            <a:br/>
            <a:r>
              <a:t>강력한 힘이 된다'며 '저 김문수, 지금 대한민국과 국민을 지켜낼 수 있는 유일한 대안으로 </a:t>
            </a:r>
            <a:br/>
            <a:r>
              <a:t>반드시 해내겠다'고 전했다.”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‘국민’ 의미 분석의 의의</a:t>
            </a:r>
          </a:p>
        </p:txBody>
      </p:sp>
      <p:sp>
        <p:nvSpPr>
          <p:cNvPr id="387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8" name="정치에서 의미 축소를 활용하는 양상"/>
          <p:cNvSpPr txBox="1"/>
          <p:nvPr/>
        </p:nvSpPr>
        <p:spPr>
          <a:xfrm>
            <a:off x="1206500" y="5163165"/>
            <a:ext cx="15730622" cy="220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68421" indent="-668421">
              <a:buSzPct val="100000"/>
              <a:buAutoNum type="arabicPeriod" startAt="1"/>
              <a:defRPr sz="5000"/>
            </a:pPr>
            <a:r>
              <a:t>‘국민’의 의미가 법적 정의로부터 영향을 받을 수 있음을 확인</a:t>
            </a:r>
          </a:p>
          <a:p>
            <a:pPr marL="668421" indent="-668421">
              <a:buSzPct val="100000"/>
              <a:buAutoNum type="arabicPeriod" startAt="1"/>
              <a:defRPr sz="5000"/>
            </a:pPr>
            <a:r>
              <a:t>의미 축소 지표 분석을 통한 발언 극단성 평가의 기반 제공</a:t>
            </a:r>
          </a:p>
        </p:txBody>
      </p:sp>
      <p:sp>
        <p:nvSpPr>
          <p:cNvPr id="389" name="의의"/>
          <p:cNvSpPr txBox="1"/>
          <p:nvPr/>
        </p:nvSpPr>
        <p:spPr>
          <a:xfrm>
            <a:off x="1206500" y="3292475"/>
            <a:ext cx="1388618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의의</a:t>
            </a:r>
          </a:p>
        </p:txBody>
      </p:sp>
      <p:sp>
        <p:nvSpPr>
          <p:cNvPr id="390" name="한계점"/>
          <p:cNvSpPr txBox="1"/>
          <p:nvPr/>
        </p:nvSpPr>
        <p:spPr>
          <a:xfrm>
            <a:off x="1206500" y="8265823"/>
            <a:ext cx="2025777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한계점</a:t>
            </a:r>
          </a:p>
        </p:txBody>
      </p:sp>
      <p:sp>
        <p:nvSpPr>
          <p:cNvPr id="391" name="수작업으로부터 비롯된 제한적 데이터 분석…"/>
          <p:cNvSpPr txBox="1"/>
          <p:nvPr/>
        </p:nvSpPr>
        <p:spPr>
          <a:xfrm>
            <a:off x="1206500" y="10136513"/>
            <a:ext cx="11482739" cy="220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75368" indent="-775368">
              <a:buSzPct val="100000"/>
              <a:buAutoNum type="arabicPeriod" startAt="1"/>
              <a:defRPr sz="5000"/>
            </a:pPr>
            <a:r>
              <a:t>수작업으로부터 비롯된 제한적 데이터 분석</a:t>
            </a:r>
          </a:p>
          <a:p>
            <a:pPr marL="775368" indent="-775368">
              <a:buSzPct val="100000"/>
              <a:buAutoNum type="arabicPeriod" startAt="1"/>
              <a:defRPr sz="5000"/>
            </a:pPr>
            <a:r>
              <a:t>연구자의 주관 개입 가능성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참고자료</a:t>
            </a:r>
          </a:p>
        </p:txBody>
      </p:sp>
      <p:sp>
        <p:nvSpPr>
          <p:cNvPr id="394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5" name="1. 보고서 및 단행본 동아시아연구원 (EAI). (2025). [EAI 여론브리핑] 2025 정치 양극화 인식조사. from https://www.eai.or.kr/new/ko/pub/view.asp?intSeq=22687&amp;board=kor_issuebriefing&amp;keyword_option=kor_workingpaper&amp;keyword=kor_special&amp;more=kor_multimedia (검색일: 2025. 05. 02.) 2. 법령 대한민국 "/>
          <p:cNvSpPr txBox="1"/>
          <p:nvPr/>
        </p:nvSpPr>
        <p:spPr>
          <a:xfrm>
            <a:off x="510368" y="3152565"/>
            <a:ext cx="23363263" cy="95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2700"/>
            </a:pPr>
            <a:r>
              <a:t>1. 보고서 및 단행본</a:t>
            </a:r>
            <a:br/>
            <a:r>
              <a:rPr>
                <a:solidFill>
                  <a:srgbClr val="1F2328"/>
                </a:solidFill>
              </a:rPr>
              <a:t>동아시아연구원 (EAI). (2025). </a:t>
            </a:r>
            <a:r>
              <a:rPr i="1">
                <a:solidFill>
                  <a:srgbClr val="1F2328"/>
                </a:solidFill>
              </a:rPr>
              <a:t>[EAI 여론브리핑] 2025 정치 양극화 인식조사</a:t>
            </a:r>
            <a:r>
              <a:rPr>
                <a:solidFill>
                  <a:srgbClr val="1F2328"/>
                </a:solidFill>
              </a:rPr>
              <a:t>. from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https://www.eai.or.kr/new/ko/pub/view.asp?intSeq=22687&amp;board=kor_issuebriefing&amp;keyword_option=kor_workingpaper&amp;keyword=kor_special&amp;more=kor_multimedia</a:t>
            </a:r>
            <a:r>
              <a:rPr>
                <a:solidFill>
                  <a:srgbClr val="1F2328"/>
                </a:solidFill>
              </a:rPr>
              <a:t> (검색일: 2025. 05. 02.)</a:t>
            </a:r>
            <a:br>
              <a:rPr>
                <a:solidFill>
                  <a:srgbClr val="1F2328"/>
                </a:solidFill>
              </a:rPr>
            </a:br>
            <a:r>
              <a:t>2. 법령</a:t>
            </a:r>
            <a:br/>
            <a:r>
              <a:rPr>
                <a:solidFill>
                  <a:srgbClr val="1F2328"/>
                </a:solidFill>
              </a:rPr>
              <a:t>대한민국 헌법. (시행 1988. 2. 25.) (헌법 제10호). from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https://www.law.go.kr/lsEfInfoP.do?lsiSeq=61603#</a:t>
            </a:r>
            <a:r>
              <a:rPr>
                <a:solidFill>
                  <a:srgbClr val="1F2328"/>
                </a:solidFill>
              </a:rPr>
              <a:t> (검색일: 2025. 05. 20.)</a:t>
            </a:r>
            <a:br>
              <a:rPr>
                <a:solidFill>
                  <a:srgbClr val="1F2328"/>
                </a:solidFill>
              </a:rPr>
            </a:br>
            <a:r>
              <a:t>3. 사전</a:t>
            </a:r>
            <a:br/>
            <a:r>
              <a:t>국립국어원. (n.d.). </a:t>
            </a:r>
            <a:r>
              <a:rPr i="1"/>
              <a:t>표준국어대사전</a:t>
            </a:r>
            <a:r>
              <a:t>. from </a:t>
            </a:r>
            <a:r>
              <a:rPr u="sng">
                <a:solidFill>
                  <a:srgbClr val="0969DA"/>
                </a:solidFill>
                <a:uFill>
                  <a:solidFill>
                    <a:srgbClr val="0969DA"/>
                  </a:solidFill>
                </a:uFill>
                <a:hlinkClick r:id="rId4" invalidUrl="" action="" tgtFrame="" tooltip="" history="1" highlightClick="0" endSnd="0"/>
              </a:rPr>
              <a:t>https://stdict.korean.go.kr</a:t>
            </a:r>
            <a:r>
              <a:t> (검색일: 2025. 05. 20.)</a:t>
            </a:r>
            <a:br/>
            <a:r>
              <a:t>국립국어원. (n.d.). </a:t>
            </a:r>
            <a:r>
              <a:rPr i="1"/>
              <a:t>우리말샘</a:t>
            </a:r>
            <a:r>
              <a:t>. from </a:t>
            </a:r>
            <a:r>
              <a:rPr u="sng">
                <a:solidFill>
                  <a:srgbClr val="0969DA"/>
                </a:solidFill>
                <a:uFill>
                  <a:solidFill>
                    <a:srgbClr val="0969DA"/>
                  </a:solidFill>
                </a:uFill>
                <a:hlinkClick r:id="rId5" invalidUrl="" action="" tgtFrame="" tooltip="" history="1" highlightClick="0" endSnd="0"/>
              </a:rPr>
              <a:t>https://opendict.korean.go.kr</a:t>
            </a:r>
            <a:r>
              <a:t> (검색일: 2025. 05. 20.)</a:t>
            </a:r>
            <a:br/>
            <a:r>
              <a:rPr>
                <a:solidFill>
                  <a:srgbClr val="1F2328"/>
                </a:solidFill>
              </a:rPr>
              <a:t>고려대학교 민족문화연구원. (n.d.). 고려대학교 한국어대사전. from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https://ko.dict.naver.com/#/entry/koko/e1f801a7a31842339d212834c5d72507</a:t>
            </a:r>
            <a:br>
              <a:rPr>
                <a:solidFill>
                  <a:srgbClr val="1F2328"/>
                </a:solidFill>
              </a:rPr>
            </a:br>
            <a:r>
              <a:rPr>
                <a:solidFill>
                  <a:srgbClr val="1F2328"/>
                </a:solidFill>
              </a:rPr>
              <a:t>(검색일: 2025. 05. 20.)</a:t>
            </a:r>
            <a:br>
              <a:rPr>
                <a:solidFill>
                  <a:srgbClr val="1F2328"/>
                </a:solidFill>
              </a:rPr>
            </a:br>
            <a:r>
              <a:t>4. 뉴스 기사</a:t>
            </a:r>
            <a:br/>
            <a:r>
              <a:t>서울신문. (2025. 06. 03.). </a:t>
            </a:r>
            <a:r>
              <a:rPr i="1"/>
              <a:t>‘승패의 날’, 이재명·김문수, 자택 대기…이준석은?</a:t>
            </a:r>
            <a:r>
              <a:t>. from </a:t>
            </a:r>
            <a:r>
              <a:rPr u="sng">
                <a:solidFill>
                  <a:srgbClr val="0969DA"/>
                </a:solidFill>
                <a:uFill>
                  <a:solidFill>
                    <a:srgbClr val="0969DA"/>
                  </a:solidFill>
                </a:uFill>
                <a:hlinkClick r:id="rId7" invalidUrl="" action="" tgtFrame="" tooltip="" history="1" highlightClick="0" endSnd="0"/>
              </a:rPr>
              <a:t>https://www.seoul.co.kr/news/newsView.php?id=20250603500011</a:t>
            </a:r>
            <a:r>
              <a:t> </a:t>
            </a:r>
            <a:br/>
            <a:r>
              <a:t>(검색일: 2025. 06. 03.)</a:t>
            </a:r>
            <a:br/>
            <a:r>
              <a:t>뉴스핌. (2025. 06. 03.). </a:t>
            </a:r>
            <a:r>
              <a:rPr i="1"/>
              <a:t>[선택 2025] 이준석 "국민 손으로 마침표 찍을 시간…당당히 완주"</a:t>
            </a:r>
            <a:r>
              <a:t>. from </a:t>
            </a:r>
            <a:r>
              <a:rPr u="sng">
                <a:solidFill>
                  <a:srgbClr val="0969DA"/>
                </a:solidFill>
                <a:uFill>
                  <a:solidFill>
                    <a:srgbClr val="0969DA"/>
                  </a:solidFill>
                </a:uFill>
                <a:hlinkClick r:id="rId8" invalidUrl="" action="" tgtFrame="" tooltip="" history="1" highlightClick="0" endSnd="0"/>
              </a:rPr>
              <a:t>https://www.newspim.com/news/view/20250603000080</a:t>
            </a:r>
            <a:r>
              <a:t> </a:t>
            </a:r>
            <a:br/>
            <a:r>
              <a:t>(검색일: 2025. 06. 03.)</a:t>
            </a:r>
            <a:br/>
            <a:r>
              <a:t>쿠키뉴스. (2025. 06. 03.). </a:t>
            </a:r>
            <a:r>
              <a:rPr i="1"/>
              <a:t>이재명, 대선 당일 투표 독려 메시지…“대한민국 지켜달라” [21대 대선]</a:t>
            </a:r>
            <a:r>
              <a:t>. from </a:t>
            </a:r>
            <a:r>
              <a:rPr u="sng">
                <a:solidFill>
                  <a:srgbClr val="0969DA"/>
                </a:solidFill>
                <a:uFill>
                  <a:solidFill>
                    <a:srgbClr val="0969DA"/>
                  </a:solidFill>
                </a:uFill>
                <a:hlinkClick r:id="rId9" invalidUrl="" action="" tgtFrame="" tooltip="" history="1" highlightClick="0" endSnd="0"/>
              </a:rPr>
              <a:t>https://www.kukinews.com/article/view/kuk202506030012</a:t>
            </a:r>
            <a:r>
              <a:t> </a:t>
            </a:r>
            <a:br/>
            <a:r>
              <a:t>(검색일: 2025. 06. 03.)</a:t>
            </a:r>
            <a:br/>
            <a:r>
              <a:rPr>
                <a:solidFill>
                  <a:srgbClr val="1F2328"/>
                </a:solidFill>
              </a:rPr>
              <a:t>디지털타임스. (2025. 06. 03.). </a:t>
            </a:r>
            <a:r>
              <a:rPr i="1">
                <a:solidFill>
                  <a:srgbClr val="1F2328"/>
                </a:solidFill>
              </a:rPr>
              <a:t>[6·3 대선] 김문수 "괴물 총통 독재 막고 자유민주주의 지킬 마지막 기회"</a:t>
            </a:r>
            <a:r>
              <a:rPr>
                <a:solidFill>
                  <a:srgbClr val="1F2328"/>
                </a:solidFill>
              </a:rPr>
              <a:t>. from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https://www.dt.co.kr/contents.html?article_no=2025060302109958820001&amp;ref=jeadan</a:t>
            </a:r>
            <a:r>
              <a:rPr>
                <a:solidFill>
                  <a:srgbClr val="1F2328"/>
                </a:solidFill>
              </a:rPr>
              <a:t> (검색일: 2025. 06. 03.)</a:t>
            </a:r>
            <a:br>
              <a:rPr>
                <a:solidFill>
                  <a:srgbClr val="1F2328"/>
                </a:solidFill>
              </a:rPr>
            </a:br>
            <a:r>
              <a:t>5. 데이터베이스</a:t>
            </a:r>
            <a:br/>
            <a:r>
              <a:t>한국언론진흥재단. (n.d.). </a:t>
            </a:r>
            <a:r>
              <a:rPr i="1"/>
              <a:t>빅카인즈 (BIG KINDS)</a:t>
            </a:r>
            <a:r>
              <a:t>. from </a:t>
            </a:r>
            <a:r>
              <a:rPr u="sng">
                <a:solidFill>
                  <a:srgbClr val="0969DA"/>
                </a:solidFill>
                <a:uFill>
                  <a:solidFill>
                    <a:srgbClr val="0969DA"/>
                  </a:solidFill>
                </a:uFill>
                <a:hlinkClick r:id="rId11" invalidUrl="" action="" tgtFrame="" tooltip="" history="1" highlightClick="0" endSnd="0"/>
              </a:rPr>
              <a:t>https://www.bigkinds.or.kr</a:t>
            </a:r>
            <a:r>
              <a:t> (검색일: 2025. 05. 14.) (검색 기간: 2025. 03. 04. ~ 2025. 05. 04.)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‘국민’의 의미 변화 분석 결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원본 자료</a:t>
            </a:r>
          </a:p>
        </p:txBody>
      </p:sp>
      <p:sp>
        <p:nvSpPr>
          <p:cNvPr id="398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99" name="이미지" descr="이미지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84959" y="2997984"/>
            <a:ext cx="8751380" cy="8751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이미지" descr="이미지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0121" y="2835217"/>
            <a:ext cx="9076914" cy="9076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6" name="문제점1: 윤리적, 법적 문제로 인한 크롤링 불가능"/>
          <p:cNvSpPr txBox="1"/>
          <p:nvPr/>
        </p:nvSpPr>
        <p:spPr>
          <a:xfrm>
            <a:off x="1197141" y="5142255"/>
            <a:ext cx="12356593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 윤리적, 법적 문제로 인한 크롤링 불가능</a:t>
            </a:r>
          </a:p>
        </p:txBody>
      </p:sp>
      <p:sp>
        <p:nvSpPr>
          <p:cNvPr id="187" name="문제점2: 빅데이터 분석의 한계"/>
          <p:cNvSpPr txBox="1"/>
          <p:nvPr/>
        </p:nvSpPr>
        <p:spPr>
          <a:xfrm>
            <a:off x="1197141" y="6731419"/>
            <a:ext cx="7077381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 빅데이터 분석의 한계</a:t>
            </a:r>
          </a:p>
        </p:txBody>
      </p:sp>
      <p:sp>
        <p:nvSpPr>
          <p:cNvPr id="188" name="문제점3: 정치적 성향에 따른 단순 분류 불가능"/>
          <p:cNvSpPr txBox="1"/>
          <p:nvPr/>
        </p:nvSpPr>
        <p:spPr>
          <a:xfrm>
            <a:off x="1197141" y="8383633"/>
            <a:ext cx="14268070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3. 신문사의 정치적 성향에 따른 단순 분류 불가능</a:t>
            </a:r>
          </a:p>
        </p:txBody>
      </p:sp>
      <p:sp>
        <p:nvSpPr>
          <p:cNvPr id="189" name="문제점4: 사회언어학적 분석으로 치우쳐질 위험"/>
          <p:cNvSpPr txBox="1"/>
          <p:nvPr/>
        </p:nvSpPr>
        <p:spPr>
          <a:xfrm>
            <a:off x="1197141" y="9909748"/>
            <a:ext cx="11742269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4. 사회언어학적 분석으로 치우쳐질 위험</a:t>
            </a:r>
          </a:p>
        </p:txBody>
      </p:sp>
      <p:sp>
        <p:nvSpPr>
          <p:cNvPr id="190" name="문제점"/>
          <p:cNvSpPr txBox="1"/>
          <p:nvPr/>
        </p:nvSpPr>
        <p:spPr>
          <a:xfrm>
            <a:off x="1197141" y="3424915"/>
            <a:ext cx="2025778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</a:t>
            </a:r>
          </a:p>
        </p:txBody>
      </p:sp>
      <p:sp>
        <p:nvSpPr>
          <p:cNvPr id="191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4" name="문제점1: 윤리적, 법적 문제로 인한 크롤링 불가능"/>
          <p:cNvSpPr txBox="1"/>
          <p:nvPr/>
        </p:nvSpPr>
        <p:spPr>
          <a:xfrm>
            <a:off x="1197141" y="5142255"/>
            <a:ext cx="12356593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 윤리적, 법적 문제로 인한 크롤링 불가능</a:t>
            </a:r>
          </a:p>
        </p:txBody>
      </p:sp>
      <p:sp>
        <p:nvSpPr>
          <p:cNvPr id="195" name="문제점2: 빅데이터 분석의 한계"/>
          <p:cNvSpPr txBox="1"/>
          <p:nvPr/>
        </p:nvSpPr>
        <p:spPr>
          <a:xfrm>
            <a:off x="1197141" y="6731419"/>
            <a:ext cx="7077381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 빅데이터 분석의 한계</a:t>
            </a:r>
          </a:p>
        </p:txBody>
      </p:sp>
      <p:sp>
        <p:nvSpPr>
          <p:cNvPr id="196" name="문제점3: 정치적 성향에 따른 단순 분류 불가능"/>
          <p:cNvSpPr txBox="1"/>
          <p:nvPr/>
        </p:nvSpPr>
        <p:spPr>
          <a:xfrm>
            <a:off x="1197141" y="8383633"/>
            <a:ext cx="14268070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3. 신문사의 정치적 성향에 따른 단순 분류 불가능</a:t>
            </a:r>
          </a:p>
        </p:txBody>
      </p:sp>
      <p:sp>
        <p:nvSpPr>
          <p:cNvPr id="197" name="문제점4: 사회언어학적 분석으로 치우쳐질 위험"/>
          <p:cNvSpPr txBox="1"/>
          <p:nvPr/>
        </p:nvSpPr>
        <p:spPr>
          <a:xfrm>
            <a:off x="1197141" y="9909748"/>
            <a:ext cx="11742269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4. 사회언어학적 분석으로 치우쳐질 위험</a:t>
            </a:r>
          </a:p>
        </p:txBody>
      </p:sp>
      <p:sp>
        <p:nvSpPr>
          <p:cNvPr id="198" name="문제점"/>
          <p:cNvSpPr txBox="1"/>
          <p:nvPr/>
        </p:nvSpPr>
        <p:spPr>
          <a:xfrm>
            <a:off x="1197141" y="3424915"/>
            <a:ext cx="2025778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</a:t>
            </a:r>
          </a:p>
        </p:txBody>
      </p:sp>
      <p:sp>
        <p:nvSpPr>
          <p:cNvPr id="199" name="데이터 확보"/>
          <p:cNvSpPr txBox="1"/>
          <p:nvPr/>
        </p:nvSpPr>
        <p:spPr>
          <a:xfrm>
            <a:off x="19650893" y="5942146"/>
            <a:ext cx="3504871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데이터 확보</a:t>
            </a:r>
          </a:p>
        </p:txBody>
      </p:sp>
      <p:sp>
        <p:nvSpPr>
          <p:cNvPr id="200" name="연구 방법과 목표"/>
          <p:cNvSpPr txBox="1"/>
          <p:nvPr/>
        </p:nvSpPr>
        <p:spPr>
          <a:xfrm>
            <a:off x="18911347" y="9236856"/>
            <a:ext cx="4983964" cy="102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연구 방법과 목표</a:t>
            </a:r>
          </a:p>
        </p:txBody>
      </p:sp>
      <p:sp>
        <p:nvSpPr>
          <p:cNvPr id="201" name="직사각형"/>
          <p:cNvSpPr/>
          <p:nvPr/>
        </p:nvSpPr>
        <p:spPr>
          <a:xfrm>
            <a:off x="16186830" y="5356325"/>
            <a:ext cx="1997038" cy="20317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2" name="직사각형"/>
          <p:cNvSpPr/>
          <p:nvPr/>
        </p:nvSpPr>
        <p:spPr>
          <a:xfrm>
            <a:off x="16076085" y="5741138"/>
            <a:ext cx="1712859" cy="12620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직사각형"/>
          <p:cNvSpPr/>
          <p:nvPr/>
        </p:nvSpPr>
        <p:spPr>
          <a:xfrm>
            <a:off x="16263030" y="8620225"/>
            <a:ext cx="1997038" cy="20317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4" name="직사각형"/>
          <p:cNvSpPr/>
          <p:nvPr/>
        </p:nvSpPr>
        <p:spPr>
          <a:xfrm>
            <a:off x="16152285" y="9005038"/>
            <a:ext cx="1712859" cy="12620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5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문제점1: 윤리적, 법적 문제로 인한 크롤링 불가능"/>
          <p:cNvSpPr txBox="1"/>
          <p:nvPr/>
        </p:nvSpPr>
        <p:spPr>
          <a:xfrm>
            <a:off x="1196235" y="3105941"/>
            <a:ext cx="14268070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문제점1: 윤리적, 법적 문제로 인한 크롤링 불가능</a:t>
            </a:r>
          </a:p>
        </p:txBody>
      </p:sp>
      <p:pic>
        <p:nvPicPr>
          <p:cNvPr id="209" name="스크린샷 2025-06-03 오후 2.47.09.png" descr="스크린샷 2025-06-03 오후 2.47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956" y="4273205"/>
            <a:ext cx="16256003" cy="3924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붙여넣은 동영상.png" descr="붙여넣은 동영상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956" y="8343407"/>
            <a:ext cx="16256003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14" name="스크린샷 2025-06-03 오후 3.11.47.png" descr="스크린샷 2025-06-03 오후 3.1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0354" y="4720582"/>
            <a:ext cx="13123292" cy="848913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문제점1: 윤리적, 법적 문제로 인한 크롤링 불가능 -&gt; 빅카인즈로 해결"/>
          <p:cNvSpPr txBox="1"/>
          <p:nvPr/>
        </p:nvSpPr>
        <p:spPr>
          <a:xfrm>
            <a:off x="1196235" y="3105941"/>
            <a:ext cx="20071005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문제점1: 윤리적, 법적 문제로 인한 크롤링 불가능 -&gt; 빅카인즈로 해결</a:t>
            </a:r>
          </a:p>
        </p:txBody>
      </p:sp>
      <p:sp>
        <p:nvSpPr>
          <p:cNvPr id="216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19" name="search_journal.png" descr="search_jour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1648" y="4720582"/>
            <a:ext cx="15760703" cy="74803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직사각형"/>
          <p:cNvSpPr/>
          <p:nvPr/>
        </p:nvSpPr>
        <p:spPr>
          <a:xfrm>
            <a:off x="7198938" y="8271199"/>
            <a:ext cx="1032216" cy="544420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직사각형"/>
          <p:cNvSpPr/>
          <p:nvPr/>
        </p:nvSpPr>
        <p:spPr>
          <a:xfrm>
            <a:off x="11287744" y="8806957"/>
            <a:ext cx="1032215" cy="544420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2" name="문제점1: 윤리적, 법적 문제로 인한 크롤링 불가능 -&gt; 빅카인즈로 해결"/>
          <p:cNvSpPr txBox="1"/>
          <p:nvPr/>
        </p:nvSpPr>
        <p:spPr>
          <a:xfrm>
            <a:off x="1196235" y="3105941"/>
            <a:ext cx="20071005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문제점1: 윤리적, 법적 문제로 인한 크롤링 불가능 -&gt; 빅카인즈로 해결</a:t>
            </a:r>
          </a:p>
        </p:txBody>
      </p:sp>
      <p:sp>
        <p:nvSpPr>
          <p:cNvPr id="223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선"/>
          <p:cNvSpPr/>
          <p:nvPr/>
        </p:nvSpPr>
        <p:spPr>
          <a:xfrm>
            <a:off x="-180382" y="2519089"/>
            <a:ext cx="2474476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6" name="search_period.png" descr="search_perio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1650" y="4636358"/>
            <a:ext cx="15760700" cy="74803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직사각형"/>
          <p:cNvSpPr/>
          <p:nvPr/>
        </p:nvSpPr>
        <p:spPr>
          <a:xfrm>
            <a:off x="5093492" y="9262880"/>
            <a:ext cx="1032216" cy="544420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8" name="직사각형"/>
          <p:cNvSpPr/>
          <p:nvPr/>
        </p:nvSpPr>
        <p:spPr>
          <a:xfrm>
            <a:off x="12608345" y="9262880"/>
            <a:ext cx="1032215" cy="544420"/>
          </a:xfrm>
          <a:prstGeom prst="rect">
            <a:avLst/>
          </a:prstGeom>
          <a:ln w="254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" name="문제점1: 윤리적, 법적 문제로 인한 크롤링 불가능 -&gt; 빅카인즈로 해결"/>
          <p:cNvSpPr txBox="1"/>
          <p:nvPr/>
        </p:nvSpPr>
        <p:spPr>
          <a:xfrm>
            <a:off x="1196235" y="3105941"/>
            <a:ext cx="20071005" cy="102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문제점1: 윤리적, 법적 문제로 인한 크롤링 불가능 -&gt; 빅카인즈로 해결</a:t>
            </a:r>
          </a:p>
        </p:txBody>
      </p:sp>
      <p:sp>
        <p:nvSpPr>
          <p:cNvPr id="230" name="초기 주제와 시행착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초기 주제와 주제 수정 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